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101" autoAdjust="0"/>
  </p:normalViewPr>
  <p:slideViewPr>
    <p:cSldViewPr snapToGrid="0" snapToObjects="1">
      <p:cViewPr varScale="1">
        <p:scale>
          <a:sx n="62" d="100"/>
          <a:sy n="62" d="100"/>
        </p:scale>
        <p:origin x="2054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7846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59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12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429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957778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6848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9866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726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119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868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11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28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67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77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75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35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65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300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6992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3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s://doi.org/10.1007/978-3-540-68552-4_24" TargetMode="External"/><Relationship Id="rId5" Type="http://schemas.openxmlformats.org/officeDocument/2006/relationships/hyperlink" Target="https://doi.org/10.1007/BF01386390" TargetMode="External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52490" y="714405"/>
            <a:ext cx="7984879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algn="ctr"/>
            <a:r>
              <a:rPr sz="3600" b="1" dirty="0" err="1">
                <a:solidFill>
                  <a:srgbClr val="FFFFFF"/>
                </a:solidFill>
              </a:rPr>
              <a:t>OopsiRoute</a:t>
            </a:r>
            <a:r>
              <a:rPr sz="3600" b="1" dirty="0">
                <a:solidFill>
                  <a:srgbClr val="FFFFFF"/>
                </a:solidFill>
              </a:rPr>
              <a:t>: </a:t>
            </a:r>
            <a:r>
              <a:rPr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Optimized</a:t>
            </a:r>
            <a:r>
              <a:rPr sz="3600" b="1" dirty="0">
                <a:solidFill>
                  <a:srgbClr val="FFFFFF"/>
                </a:solidFill>
              </a:rPr>
              <a:t> Route Finder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3725" y="2782669"/>
            <a:ext cx="8109912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endParaRPr sz="1600" dirty="0"/>
          </a:p>
          <a:p>
            <a:pPr algn="ctr">
              <a:defRPr sz="2000">
                <a:solidFill>
                  <a:srgbClr val="C8C8C8"/>
                </a:solidFill>
              </a:defRPr>
            </a:pPr>
            <a:r>
              <a:rPr sz="2400" dirty="0"/>
              <a:t>Team Members: Farheen Dhanani &amp; </a:t>
            </a:r>
            <a:r>
              <a:rPr lang="en-US" sz="2400" dirty="0" err="1"/>
              <a:t>Hajeera</a:t>
            </a:r>
            <a:r>
              <a:rPr lang="en-US" sz="2400" dirty="0"/>
              <a:t> </a:t>
            </a:r>
            <a:r>
              <a:rPr lang="en-US" sz="2400" dirty="0" err="1"/>
              <a:t>Hajeera</a:t>
            </a:r>
            <a:endParaRPr sz="2400" dirty="0"/>
          </a:p>
          <a:p>
            <a:pPr algn="ctr">
              <a:defRPr sz="2000">
                <a:solidFill>
                  <a:srgbClr val="C8C8C8"/>
                </a:solidFill>
              </a:defRPr>
            </a:pPr>
            <a:r>
              <a:rPr sz="2400" dirty="0"/>
              <a:t>Course: </a:t>
            </a:r>
            <a:r>
              <a:rPr lang="en-US" sz="2400" dirty="0"/>
              <a:t>MSCS532 </a:t>
            </a:r>
            <a:r>
              <a:rPr sz="2400" dirty="0"/>
              <a:t>Residency Project – Phase 4</a:t>
            </a:r>
          </a:p>
          <a:p>
            <a:pPr algn="ctr">
              <a:defRPr sz="2000">
                <a:solidFill>
                  <a:srgbClr val="C8C8C8"/>
                </a:solidFill>
              </a:defRPr>
            </a:pPr>
            <a:r>
              <a:rPr sz="2400" dirty="0"/>
              <a:t>Date: </a:t>
            </a:r>
            <a:r>
              <a:rPr lang="en-US" sz="2400" dirty="0"/>
              <a:t>Oct 26</a:t>
            </a:r>
            <a:r>
              <a:rPr lang="en-US" sz="2400" baseline="30000" dirty="0"/>
              <a:t>th</a:t>
            </a:r>
            <a:r>
              <a:rPr lang="en-US" sz="2400" dirty="0"/>
              <a:t> </a:t>
            </a:r>
            <a:r>
              <a:rPr sz="2400" dirty="0"/>
              <a:t>2025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CA2E082-F847-13E9-A3C6-B763780E7A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06443" y="4678363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61"/>
    </mc:Choice>
    <mc:Fallback>
      <p:transition spd="slow" advTm="243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95051" y="377006"/>
            <a:ext cx="544533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algn="ctr"/>
            <a:r>
              <a:rPr sz="3600" b="1" dirty="0">
                <a:solidFill>
                  <a:srgbClr val="FFFFFF"/>
                </a:solidFill>
              </a:rPr>
              <a:t>Future Work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65385" y="2336393"/>
            <a:ext cx="7813229" cy="218521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400"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Implement real-world map data (OpenStreetMap).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Add multi-route comparison.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Improve visualization in the Android app.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Deploy backend to </a:t>
            </a:r>
            <a:r>
              <a:rPr lang="en-US" sz="2800" dirty="0"/>
              <a:t>the </a:t>
            </a:r>
            <a:r>
              <a:rPr sz="2800" dirty="0"/>
              <a:t>cloud for scalability.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CE4F5E9-02E3-535F-E65E-75B4F499C4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79060" y="5435426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441"/>
    </mc:Choice>
    <mc:Fallback>
      <p:transition spd="slow" advTm="62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025349" y="448269"/>
            <a:ext cx="5439501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endParaRPr dirty="0"/>
          </a:p>
          <a:p>
            <a:pPr algn="ctr"/>
            <a:r>
              <a:rPr sz="3600" b="1" dirty="0">
                <a:solidFill>
                  <a:srgbClr val="FFFFFF"/>
                </a:solidFill>
              </a:rPr>
              <a:t>Conclusion &amp; Key Learnings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0681" y="1982829"/>
            <a:ext cx="7013986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sz="2400"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Developed an integrated route optimization system.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Applied DLP and TLP concepts effectively.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Improved understanding of performance profiling and HPC techniques.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D2F987E-6BA2-71DD-330B-A7768A5526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60526" y="5685438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72"/>
    </mc:Choice>
    <mc:Fallback>
      <p:transition spd="slow" advTm="43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702930" y="457688"/>
            <a:ext cx="2286780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endParaRPr dirty="0"/>
          </a:p>
          <a:p>
            <a:pPr algn="ctr"/>
            <a:r>
              <a:rPr sz="3600" b="1" dirty="0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5515" y="1841768"/>
            <a:ext cx="763297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Dijkstra, E. W. (1959). </a:t>
            </a:r>
            <a:r>
              <a:rPr lang="en-US" sz="1400" i="1" dirty="0"/>
              <a:t>A note on two problems in </a:t>
            </a:r>
            <a:r>
              <a:rPr lang="en-US" sz="1400" i="1" dirty="0" err="1"/>
              <a:t>connexion</a:t>
            </a:r>
            <a:r>
              <a:rPr lang="en-US" sz="1400" i="1" dirty="0"/>
              <a:t> with graphs.</a:t>
            </a:r>
            <a:r>
              <a:rPr lang="en-US" sz="1400" dirty="0"/>
              <a:t> </a:t>
            </a:r>
            <a:r>
              <a:rPr lang="en-US" sz="1400" i="1" dirty="0" err="1"/>
              <a:t>Numerische</a:t>
            </a:r>
            <a:r>
              <a:rPr lang="en-US" sz="1400" i="1" dirty="0"/>
              <a:t> </a:t>
            </a:r>
            <a:r>
              <a:rPr lang="en-US" sz="1400" i="1" dirty="0" err="1"/>
              <a:t>Mathematik</a:t>
            </a:r>
            <a:r>
              <a:rPr lang="en-US" sz="1400" i="1" dirty="0"/>
              <a:t>, 1</a:t>
            </a:r>
            <a:r>
              <a:rPr lang="en-US" sz="1400" dirty="0"/>
              <a:t>, 269–271. </a:t>
            </a:r>
            <a:r>
              <a:rPr lang="en-US" sz="1400" u="sng" dirty="0">
                <a:hlinkClick r:id="rId5"/>
              </a:rPr>
              <a:t>https://doi.org/10.1007/BF01386390</a:t>
            </a:r>
            <a:endParaRPr lang="en-US" sz="1400" dirty="0"/>
          </a:p>
          <a:p>
            <a:r>
              <a:rPr lang="en-US" sz="1400" dirty="0"/>
              <a:t> </a:t>
            </a:r>
          </a:p>
          <a:p>
            <a:r>
              <a:rPr lang="en-US" sz="1400" dirty="0"/>
              <a:t>Hart, P. E., Nilsson, N. J., &amp; Raphael, B. (1968). </a:t>
            </a:r>
            <a:r>
              <a:rPr lang="en-US" sz="1400" i="1" dirty="0"/>
              <a:t>A formal basis for the heuristic determination of minimum cost paths.</a:t>
            </a:r>
            <a:r>
              <a:rPr lang="en-US" sz="1400" dirty="0"/>
              <a:t> </a:t>
            </a:r>
            <a:r>
              <a:rPr lang="en-US" sz="1400" i="1" dirty="0"/>
              <a:t>IEEE Transactions on Systems Science and Cybernetics, 4</a:t>
            </a:r>
            <a:r>
              <a:rPr lang="en-US" sz="1400" dirty="0"/>
              <a:t>(2), 100–107. https://doi.org/10.1109/TSSC.1968.300136</a:t>
            </a:r>
          </a:p>
          <a:p>
            <a:r>
              <a:rPr lang="en-US" sz="1400" dirty="0"/>
              <a:t> </a:t>
            </a:r>
          </a:p>
          <a:p>
            <a:r>
              <a:rPr lang="en-US" sz="1400" dirty="0"/>
              <a:t>Geisberger, R., Sanders, P., Schultes, D., &amp; Delling, D. (2008). </a:t>
            </a:r>
            <a:r>
              <a:rPr lang="en-US" sz="1400" i="1" dirty="0"/>
              <a:t>Contraction hierarchies: Faster and simpler hierarchical routing in road networks.</a:t>
            </a:r>
            <a:r>
              <a:rPr lang="en-US" sz="1400" dirty="0"/>
              <a:t> </a:t>
            </a:r>
            <a:r>
              <a:rPr lang="en-US" sz="1400" i="1" dirty="0"/>
              <a:t>Experimental Algorithms, 5038</a:t>
            </a:r>
            <a:r>
              <a:rPr lang="en-US" sz="1400" dirty="0"/>
              <a:t>, 319–333. Springer. </a:t>
            </a:r>
            <a:r>
              <a:rPr lang="en-US" sz="1400" u="sng" dirty="0">
                <a:hlinkClick r:id="rId6"/>
              </a:rPr>
              <a:t>https://doi.org/10.1007/978-3-540-68552-4_24</a:t>
            </a:r>
            <a:endParaRPr lang="en-US" sz="1400" dirty="0"/>
          </a:p>
          <a:p>
            <a:r>
              <a:rPr lang="en-US" sz="1400" dirty="0"/>
              <a:t> </a:t>
            </a:r>
          </a:p>
          <a:p>
            <a:r>
              <a:rPr lang="en-US" sz="1400" dirty="0"/>
              <a:t>Goldberg, A. V., &amp; Harrelson, C. (2005). Computing the shortest path: A* search meets graph theory. </a:t>
            </a:r>
            <a:r>
              <a:rPr lang="en-US" sz="1400" i="1" dirty="0"/>
              <a:t>SIAM Journal on Discrete Mathematics</a:t>
            </a:r>
            <a:r>
              <a:rPr lang="en-US" sz="1400" dirty="0"/>
              <a:t>, 18(2), 129–142.</a:t>
            </a:r>
          </a:p>
          <a:p>
            <a:r>
              <a:rPr lang="en-US" sz="1400" dirty="0"/>
              <a:t> </a:t>
            </a:r>
          </a:p>
          <a:p>
            <a:r>
              <a:rPr lang="en-US" sz="1400" dirty="0"/>
              <a:t>Hagberg, A. A., Schult, D. A., &amp; Swart, P. J. (2008). Exploring network structure, dynamics, and function using </a:t>
            </a:r>
            <a:r>
              <a:rPr lang="en-US" sz="1400" dirty="0" err="1"/>
              <a:t>NetworkX</a:t>
            </a:r>
            <a:r>
              <a:rPr lang="en-US" sz="1400" dirty="0"/>
              <a:t>. </a:t>
            </a:r>
            <a:r>
              <a:rPr lang="en-US" sz="1400" i="1" dirty="0"/>
              <a:t>Proceedings of the 7th Python in Science Conference (SciPy2008)</a:t>
            </a:r>
            <a:r>
              <a:rPr lang="en-US" sz="1400" dirty="0"/>
              <a:t>, 11–15.</a:t>
            </a:r>
          </a:p>
          <a:p>
            <a:r>
              <a:rPr lang="en-US" sz="1400" dirty="0"/>
              <a:t> </a:t>
            </a:r>
          </a:p>
          <a:p>
            <a:r>
              <a:rPr lang="en-US" sz="1400" dirty="0"/>
              <a:t>Zhang, Y., Chen, J., &amp; Wang, X. (2019). Optimizing Dijkstra’s algorithm for large-scale road networks. </a:t>
            </a:r>
            <a:r>
              <a:rPr lang="en-US" sz="1400" i="1" dirty="0"/>
              <a:t>Journal of Big Data</a:t>
            </a:r>
            <a:r>
              <a:rPr lang="en-US" sz="1400" dirty="0"/>
              <a:t>, 6(1), 48.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6D04A53-5B60-5CF0-E39F-0A965B64D0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77131" y="6400312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76"/>
    </mc:Choice>
    <mc:Fallback>
      <p:transition spd="slow" advTm="205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019332" y="587005"/>
            <a:ext cx="1636858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endParaRPr dirty="0"/>
          </a:p>
          <a:p>
            <a:pPr algn="ctr"/>
            <a:r>
              <a:rPr sz="3600" b="1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34437" y="1826355"/>
            <a:ext cx="5025455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Introduction &amp; Motivation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Literature Review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System Architecture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Algorithm Design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Performance Results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Challenges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Future Work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Conclusion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FD579B3-0D52-6EC6-620D-515760BA1D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5687983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69"/>
    </mc:Choice>
    <mc:Fallback>
      <p:transition spd="slow" advTm="46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69149" y="457200"/>
            <a:ext cx="5605702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endParaRPr dirty="0"/>
          </a:p>
          <a:p>
            <a:pPr algn="ctr"/>
            <a:r>
              <a:rPr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sz="3600" b="1" dirty="0">
                <a:solidFill>
                  <a:srgbClr val="FFFFFF"/>
                </a:solidFill>
              </a:rPr>
              <a:t> &amp; Motivation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1196" y="1875252"/>
            <a:ext cx="7221608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sz="1600"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400" dirty="0"/>
              <a:t>• Real-world problem: Inefficient route planning </a:t>
            </a:r>
            <a:r>
              <a:rPr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increases</a:t>
            </a:r>
            <a:r>
              <a:rPr sz="2400" dirty="0"/>
              <a:t> time and energy usage.</a:t>
            </a:r>
            <a:endParaRPr lang="en-US" sz="2400" dirty="0"/>
          </a:p>
          <a:p>
            <a:pPr>
              <a:defRPr sz="2000">
                <a:solidFill>
                  <a:srgbClr val="C8C8C8"/>
                </a:solidFill>
              </a:defRPr>
            </a:pPr>
            <a:endParaRPr sz="2400"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400" dirty="0"/>
              <a:t>• Objective: Develop an optimized route-finding system.</a:t>
            </a:r>
            <a:endParaRPr lang="en-US" sz="2400" dirty="0"/>
          </a:p>
          <a:p>
            <a:pPr>
              <a:defRPr sz="2000">
                <a:solidFill>
                  <a:srgbClr val="C8C8C8"/>
                </a:solidFill>
              </a:defRPr>
            </a:pPr>
            <a:endParaRPr sz="2400"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400" dirty="0"/>
              <a:t>• Approach: Combine graph </a:t>
            </a:r>
            <a:r>
              <a:rPr sz="2800" dirty="0"/>
              <a:t>algorithms</a:t>
            </a:r>
            <a:r>
              <a:rPr sz="2400" dirty="0"/>
              <a:t> and performance optimization.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5AC051-B8C9-CA9C-5CE4-9DD8C0A8F8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5512444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79"/>
    </mc:Choice>
    <mc:Fallback>
      <p:transition spd="slow" advTm="32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59804" y="518322"/>
            <a:ext cx="3779881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91531" y="2144194"/>
            <a:ext cx="711642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Previous research focused on Dijkstra and A* algorithms.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HPC studies show benefits of data-level and thread-level parallelism.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• Our system adapts these ideas for efficient local routing.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4A9AEB-DDAD-228C-3425-E20CE4C965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94158" y="4894607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70"/>
    </mc:Choice>
    <mc:Fallback>
      <p:transition spd="slow" advTm="44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91192" y="372116"/>
            <a:ext cx="4031040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endParaRPr dirty="0"/>
          </a:p>
          <a:p>
            <a:pPr algn="ctr"/>
            <a:r>
              <a:rPr sz="3600" b="1" dirty="0">
                <a:solidFill>
                  <a:srgbClr val="FFFFFF"/>
                </a:solidFill>
              </a:rPr>
              <a:t>System Architecture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05359" y="1365984"/>
            <a:ext cx="7892161" cy="283154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3200" dirty="0"/>
              <a:t>• Python backend for computation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3200" dirty="0"/>
              <a:t>• Flask API for communication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3200" dirty="0"/>
              <a:t>• Android frontend for user interaction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endParaRPr sz="3200" dirty="0"/>
          </a:p>
          <a:p>
            <a:pPr>
              <a:defRPr sz="2000">
                <a:solidFill>
                  <a:srgbClr val="C8C8C8"/>
                </a:solidFill>
              </a:defRPr>
            </a:pPr>
            <a:endParaRPr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880C78-5823-D981-624D-5ACB901F2C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671"/>
          <a:stretch>
            <a:fillRect/>
          </a:stretch>
        </p:blipFill>
        <p:spPr bwMode="auto">
          <a:xfrm>
            <a:off x="2065972" y="3767472"/>
            <a:ext cx="5012055" cy="26593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5718C5-903E-DD44-632E-FA91B0F769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49763" y="3306763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233"/>
    </mc:Choice>
    <mc:Fallback>
      <p:transition spd="slow" advTm="53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22803" y="408301"/>
            <a:ext cx="3498394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endParaRPr dirty="0"/>
          </a:p>
          <a:p>
            <a:pPr algn="ctr"/>
            <a:r>
              <a:rPr sz="3600" b="1" dirty="0">
                <a:solidFill>
                  <a:srgbClr val="FFFFFF"/>
                </a:solidFill>
              </a:rPr>
              <a:t>Algorithm Design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43020" y="2382559"/>
            <a:ext cx="8502584" cy="209288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Implemented Dijkstra’s Algorithm.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Input: Graph nodes and edges.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Output: Shortest path between source and destination.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Optimized using </a:t>
            </a:r>
            <a:r>
              <a:rPr sz="2800" dirty="0" err="1"/>
              <a:t>numpy</a:t>
            </a:r>
            <a:r>
              <a:rPr sz="2800" dirty="0"/>
              <a:t> and memory profiling.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B5BBB46-583F-A184-A07D-08A4F5FEFB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49762" y="5172633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97"/>
    </mc:Choice>
    <mc:Fallback>
      <p:transition spd="slow" advTm="43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55964" y="274846"/>
            <a:ext cx="5739648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endParaRPr dirty="0"/>
          </a:p>
          <a:p>
            <a:pPr algn="ctr"/>
            <a:r>
              <a:rPr sz="3600" b="1" dirty="0">
                <a:solidFill>
                  <a:srgbClr val="FFFFFF"/>
                </a:solidFill>
              </a:rPr>
              <a:t>Phase 3 Optimization Results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72217" y="1293047"/>
            <a:ext cx="8130752" cy="261610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400"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CSV logs collected for each experiment.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Metrics: Execution time and memory usage.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Sample Output: phase3_results.csv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endParaRPr sz="2800" dirty="0"/>
          </a:p>
          <a:p>
            <a:pPr>
              <a:defRPr sz="2000">
                <a:solidFill>
                  <a:srgbClr val="C8C8C8"/>
                </a:solidFill>
              </a:defRPr>
            </a:pPr>
            <a:endParaRPr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B22155-1205-684F-2D24-25930D4F22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2514" y="3365672"/>
            <a:ext cx="5270157" cy="2964463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A540E9C-B58C-A436-FF54-6AA7E1F4F4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55964" y="6460916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91"/>
    </mc:Choice>
    <mc:Fallback>
      <p:transition spd="slow" advTm="25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73831" y="279210"/>
            <a:ext cx="4319067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endParaRPr dirty="0"/>
          </a:p>
          <a:p>
            <a:pPr algn="ctr"/>
            <a:r>
              <a:rPr sz="3600" b="1" dirty="0">
                <a:solidFill>
                  <a:srgbClr val="FFFFFF"/>
                </a:solidFill>
              </a:rPr>
              <a:t>Performance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26629" y="1058324"/>
            <a:ext cx="5891356" cy="33547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3200"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3600" dirty="0"/>
              <a:t>• Graphs Generated: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3600" dirty="0"/>
              <a:t>  - time_vs_nodes.png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3600" dirty="0"/>
              <a:t>  - memory_vs_nodes.png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3600" dirty="0"/>
              <a:t>  - speedup_ratio.png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endParaRPr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54D7B-B268-FCC6-A55C-E37D704242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5855" y="4102443"/>
            <a:ext cx="4608384" cy="2592216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FB20ABF-3AC1-FCF0-BD00-3DB85BAAC9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49763" y="3306763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915"/>
    </mc:Choice>
    <mc:Fallback>
      <p:transition spd="slow" advTm="71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9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32317" y="401455"/>
            <a:ext cx="5879366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algn="ctr"/>
            <a:r>
              <a:rPr sz="3600" b="1" dirty="0">
                <a:solidFill>
                  <a:srgbClr val="FFFFFF"/>
                </a:solidFill>
              </a:rPr>
              <a:t>Challenges Faced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49726" y="2249896"/>
            <a:ext cx="7183185" cy="218521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sz="2400" dirty="0"/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Manifest merger errors in Android Studio.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Missing libraries (</a:t>
            </a:r>
            <a:r>
              <a:rPr sz="2800" dirty="0" err="1"/>
              <a:t>psutil</a:t>
            </a:r>
            <a:r>
              <a:rPr sz="2800" dirty="0"/>
              <a:t>, matplotlib).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Encoding issues with Unicode symbols.</a:t>
            </a:r>
          </a:p>
          <a:p>
            <a:pPr>
              <a:defRPr sz="2000">
                <a:solidFill>
                  <a:srgbClr val="C8C8C8"/>
                </a:solidFill>
              </a:defRPr>
            </a:pPr>
            <a:r>
              <a:rPr sz="2800" dirty="0"/>
              <a:t>• Coordination between Flask API and emulator.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634A57-5CEE-1099-DC40-1EFD849A15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75727" y="5115746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504"/>
    </mc:Choice>
    <mc:Fallback>
      <p:transition spd="slow" advTm="73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5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181</TotalTime>
  <Words>586</Words>
  <Application>Microsoft Office PowerPoint</Application>
  <PresentationFormat>On-screen Show (4:3)</PresentationFormat>
  <Paragraphs>89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Times New Roman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Farheen</dc:creator>
  <cp:keywords/>
  <dc:description>generated using python-pptx</dc:description>
  <cp:lastModifiedBy>Farheen Dhanani</cp:lastModifiedBy>
  <cp:revision>7</cp:revision>
  <dcterms:created xsi:type="dcterms:W3CDTF">2013-01-27T09:14:16Z</dcterms:created>
  <dcterms:modified xsi:type="dcterms:W3CDTF">2025-10-26T20:08:19Z</dcterms:modified>
  <cp:category/>
</cp:coreProperties>
</file>

<file path=docProps/thumbnail.jpeg>
</file>